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28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66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29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18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80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24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7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55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73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28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C903C-7FB8-4972-9F66-0D4BF9874BFA}" type="datetimeFigureOut">
              <a:rPr lang="nl-NL" smtClean="0"/>
              <a:t>11-2-2018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7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nl-NL" dirty="0" smtClean="0"/>
              <a:t>Bodemkunde les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400800" cy="913656"/>
          </a:xfrm>
        </p:spPr>
        <p:txBody>
          <a:bodyPr/>
          <a:lstStyle/>
          <a:p>
            <a:r>
              <a:rPr lang="nl-NL" dirty="0" smtClean="0"/>
              <a:t>Tom Lievense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4149080"/>
            <a:ext cx="9144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De bodem</a:t>
            </a:r>
            <a:endParaRPr lang="nl-NL" sz="3600" dirty="0"/>
          </a:p>
        </p:txBody>
      </p:sp>
      <p:sp>
        <p:nvSpPr>
          <p:cNvPr id="5" name="Rechthoek 4"/>
          <p:cNvSpPr/>
          <p:nvPr/>
        </p:nvSpPr>
        <p:spPr>
          <a:xfrm>
            <a:off x="0" y="486916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9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13	</a:t>
            </a:r>
            <a:r>
              <a:rPr lang="nl-NL" sz="2400" dirty="0" smtClean="0"/>
              <a:t>Symbiose = Een </a:t>
            </a:r>
            <a:r>
              <a:rPr lang="nl-NL" sz="2400" dirty="0"/>
              <a:t>relatie tussen twee verschillende soorten waarbij beide soorten profiteren van elkaar.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14	Wormen zorgen voor meer organische materiaal in de bodem en zorgen voor meer lucht in de </a:t>
            </a:r>
            <a:r>
              <a:rPr lang="nl-NL" sz="2400" dirty="0" smtClean="0"/>
              <a:t>bodem</a:t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15	a.	Dat elementen niet verloren gaan, maar steeds een nieuwe functie krijgen. </a:t>
            </a:r>
            <a:br>
              <a:rPr lang="nl-NL" sz="2400" dirty="0"/>
            </a:br>
            <a:r>
              <a:rPr lang="nl-NL" sz="2400" dirty="0"/>
              <a:t>	b.	Nitrificerende bacteriën zetten ammonium om in nitraat. Dat is makkelijker opneembaar voor planten.	</a:t>
            </a:r>
            <a:br>
              <a:rPr lang="nl-NL" sz="2400" dirty="0"/>
            </a:br>
            <a:r>
              <a:rPr lang="nl-NL" sz="2400" dirty="0"/>
              <a:t>	c.	Denitrificatie:	Nitraat wordt omgezet in stikstofgas.	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53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16	a	Afbraak door reducenten</a:t>
            </a:r>
          </a:p>
          <a:p>
            <a:r>
              <a:rPr lang="nl-NL" sz="2000" dirty="0"/>
              <a:t>	b	Brandstof en </a:t>
            </a:r>
            <a:r>
              <a:rPr lang="nl-NL" sz="2000" dirty="0" smtClean="0"/>
              <a:t>bouwstof</a:t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/>
              <a:t>17	Humus is alleen het zwarte aardachtige deel</a:t>
            </a:r>
            <a:r>
              <a:rPr lang="nl-NL" sz="2000" dirty="0" smtClean="0"/>
              <a:t>.</a:t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/>
              <a:t>18	a	De hoeveelheid stikstof t.o.v. de hoeveelheid koolstof</a:t>
            </a:r>
          </a:p>
          <a:p>
            <a:pPr marL="0" indent="0">
              <a:buNone/>
            </a:pPr>
            <a:r>
              <a:rPr lang="nl-NL" sz="2000" dirty="0"/>
              <a:t>	b	Stro is </a:t>
            </a:r>
            <a:r>
              <a:rPr lang="nl-NL" sz="2000" dirty="0" smtClean="0"/>
              <a:t>organisch </a:t>
            </a:r>
            <a:r>
              <a:rPr lang="nl-NL" sz="2000" dirty="0"/>
              <a:t>materiaal met veel koolstof. Om de verhouding goed te krijgen moet dan ook met stikstof worden bemest</a:t>
            </a:r>
            <a:r>
              <a:rPr lang="nl-NL" sz="2000" dirty="0" smtClean="0"/>
              <a:t>.</a:t>
            </a:r>
            <a:br>
              <a:rPr lang="nl-NL" sz="2000" dirty="0" smtClean="0"/>
            </a:br>
            <a:endParaRPr lang="nl-NL" sz="2000" dirty="0"/>
          </a:p>
          <a:p>
            <a:pPr marL="0" indent="0">
              <a:buNone/>
            </a:pPr>
            <a:r>
              <a:rPr lang="nl-NL" sz="2000" dirty="0"/>
              <a:t>	c	Bij verteerd organische stof zijn veel suikers (C6H12O6) al omgezet in CO2 en H2O. Daarmee is het dus koolstof uit de bodem verdwenen. 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474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/>
              <a:t>19	</a:t>
            </a:r>
            <a:r>
              <a:rPr lang="nl-NL" sz="2000" u="sng" dirty="0"/>
              <a:t>Humificatie:</a:t>
            </a:r>
            <a:r>
              <a:rPr lang="nl-NL" sz="2000" dirty="0"/>
              <a:t>	Organische stoffen worden kleinere organische stoffen.</a:t>
            </a:r>
            <a:br>
              <a:rPr lang="nl-NL" sz="2000" dirty="0"/>
            </a:br>
            <a:r>
              <a:rPr lang="nl-NL" sz="2000" dirty="0" smtClean="0"/>
              <a:t>	</a:t>
            </a:r>
            <a:r>
              <a:rPr lang="nl-NL" sz="2000" u="sng" dirty="0" smtClean="0"/>
              <a:t>Mineralisatie</a:t>
            </a:r>
            <a:r>
              <a:rPr lang="nl-NL" sz="2000" u="sng" dirty="0"/>
              <a:t>:</a:t>
            </a:r>
            <a:r>
              <a:rPr lang="nl-NL" sz="2000" dirty="0"/>
              <a:t>	Er ontstaan anorganische </a:t>
            </a:r>
            <a:r>
              <a:rPr lang="nl-NL" sz="2000" dirty="0" smtClean="0"/>
              <a:t>stoffen</a:t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/>
              <a:t>20	Onderstaand plaatje legt uit waarom klei minder stevig wordt en zand juist steviger als je er organisch materiaal aan </a:t>
            </a:r>
            <a:r>
              <a:rPr lang="nl-NL" sz="2000" dirty="0" smtClean="0"/>
              <a:t>toegevoegd</a:t>
            </a:r>
            <a:r>
              <a:rPr lang="nl-NL" sz="2000" dirty="0"/>
              <a:t>. In blauw zijn de bodemdeeltjes </a:t>
            </a:r>
            <a:r>
              <a:rPr lang="nl-NL" sz="2000" dirty="0" smtClean="0"/>
              <a:t>getekend </a:t>
            </a:r>
            <a:r>
              <a:rPr lang="nl-NL" sz="2000" dirty="0"/>
              <a:t>en in groen de organische stof. 	 </a:t>
            </a: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/>
              <a:t>21	</a:t>
            </a:r>
            <a:br>
              <a:rPr lang="nl-NL" sz="2000" dirty="0"/>
            </a:br>
            <a:r>
              <a:rPr lang="nl-NL" sz="2000" dirty="0"/>
              <a:t>1230 gram (natgewicht) – 910 (drooggewicht) = 320 gram (water)</a:t>
            </a:r>
            <a:br>
              <a:rPr lang="nl-NL" sz="2000" dirty="0"/>
            </a:br>
            <a:r>
              <a:rPr lang="nl-NL" sz="2000" dirty="0"/>
              <a:t>910 gram (drooggewicht) – 835 (gewicht na gloeien) = 75 gram (organische stof)</a:t>
            </a:r>
          </a:p>
          <a:p>
            <a:endParaRPr lang="nl-NL" sz="2000" dirty="0"/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46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Structuur van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verschillende eigenschappen van de bodemstructuur benoemen, die van belang zijn voor de plantengroei;</a:t>
            </a:r>
          </a:p>
          <a:p>
            <a:r>
              <a:rPr lang="nl-NL" dirty="0" smtClean="0"/>
              <a:t>De verschillende structuurvormen toelichten;</a:t>
            </a:r>
          </a:p>
          <a:p>
            <a:r>
              <a:rPr lang="nl-NL" dirty="0" smtClean="0"/>
              <a:t>Manieren benoemen waarop je de bodemstructuur kun verbeteren.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7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structuur?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Structuur is de onderlinge binding en rangschikking van bodemdeeltjes.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25" y="2852936"/>
            <a:ext cx="4572000" cy="31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structuren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653136"/>
            <a:ext cx="4690864" cy="1473027"/>
          </a:xfrm>
        </p:spPr>
        <p:txBody>
          <a:bodyPr/>
          <a:lstStyle/>
          <a:p>
            <a:r>
              <a:rPr lang="nl-NL" dirty="0" smtClean="0"/>
              <a:t>Plaatstructuur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  <p:pic>
        <p:nvPicPr>
          <p:cNvPr id="4098" name="Picture 2" descr="Afbeeldingsresultaat voor kruimelstructuur korrelstructuur plaatstruc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20880" cy="29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4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Kruimelstructuur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7" y="1455520"/>
            <a:ext cx="4999577" cy="103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00390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fbeeldingsresultaat voor kruimelstructuur korrelstructuur plaatstructuu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6"/>
          <a:stretch/>
        </p:blipFill>
        <p:spPr bwMode="auto">
          <a:xfrm>
            <a:off x="5310296" y="1479441"/>
            <a:ext cx="3654192" cy="29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4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Korrelstructuur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567942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beeldingsresultaat voor kruimelstructuur korrelstructuur plaatstructu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7"/>
          <a:stretch/>
        </p:blipFill>
        <p:spPr bwMode="auto">
          <a:xfrm>
            <a:off x="5868144" y="2379304"/>
            <a:ext cx="3099460" cy="22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Plaatstructuur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352928" cy="455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1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Bepalen van de 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2000" dirty="0" smtClean="0"/>
              <a:t>Haal met een spa een stuk uit de bodem</a:t>
            </a:r>
          </a:p>
          <a:p>
            <a:pPr marL="514350" indent="-514350">
              <a:buAutoNum type="arabicPeriod"/>
            </a:pPr>
            <a:r>
              <a:rPr lang="nl-NL" sz="2000" dirty="0" smtClean="0"/>
              <a:t>Laat het van een meter vallen</a:t>
            </a:r>
          </a:p>
          <a:p>
            <a:pPr marL="514350" indent="-514350">
              <a:buAutoNum type="arabicPeriod"/>
            </a:pPr>
            <a:r>
              <a:rPr lang="nl-NL" sz="2000" dirty="0" smtClean="0"/>
              <a:t>Nu zie je de structuur</a:t>
            </a:r>
          </a:p>
          <a:p>
            <a:pPr marL="514350" indent="-514350">
              <a:buAutoNum type="arabicPeriod"/>
            </a:pPr>
            <a:endParaRPr lang="nl-NL" sz="2000" dirty="0"/>
          </a:p>
        </p:txBody>
      </p:sp>
      <p:sp>
        <p:nvSpPr>
          <p:cNvPr id="4" name="AutoShape 2" descr="IMG-2307.JPG wordt weergegev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0906"/>
            <a:ext cx="2592288" cy="347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98287"/>
            <a:ext cx="4307941" cy="35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JL-RECHTS 4"/>
          <p:cNvSpPr/>
          <p:nvPr/>
        </p:nvSpPr>
        <p:spPr>
          <a:xfrm>
            <a:off x="3419872" y="3717032"/>
            <a:ext cx="165618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1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nl-NL" dirty="0" smtClean="0"/>
              <a:t>Korte Socrative (login: HV1)</a:t>
            </a:r>
          </a:p>
          <a:p>
            <a:r>
              <a:rPr lang="nl-NL" dirty="0" smtClean="0"/>
              <a:t>Behandelen vragen</a:t>
            </a:r>
          </a:p>
          <a:p>
            <a:r>
              <a:rPr lang="nl-NL" dirty="0" smtClean="0"/>
              <a:t>Nieuwe theorie</a:t>
            </a:r>
          </a:p>
          <a:p>
            <a:r>
              <a:rPr lang="nl-NL" dirty="0" smtClean="0"/>
              <a:t>Opdrachten maken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85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nl-NL" dirty="0" smtClean="0"/>
              <a:t>Slempen</a:t>
            </a:r>
          </a:p>
          <a:p>
            <a:r>
              <a:rPr lang="nl-NL" sz="2400" dirty="0" smtClean="0"/>
              <a:t>Het ineenvloeien van grond bij veel regen. Daarbij vullen kleinere deeltjes de poriën op. (zie afbeelding)</a:t>
            </a:r>
            <a:br>
              <a:rPr lang="nl-NL" sz="2400" dirty="0" smtClean="0"/>
            </a:br>
            <a:endParaRPr lang="nl-NL" sz="2400" dirty="0" smtClean="0"/>
          </a:p>
          <a:p>
            <a:r>
              <a:rPr lang="nl-NL" dirty="0" smtClean="0"/>
              <a:t>Stuiven</a:t>
            </a:r>
            <a:endParaRPr lang="nl-NL" dirty="0"/>
          </a:p>
        </p:txBody>
      </p:sp>
      <p:pic>
        <p:nvPicPr>
          <p:cNvPr id="9218" name="Picture 2" descr="Afbeeldingsresultaat voor Slemp bo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09916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Lezen bladzijde 27 t/m 33</a:t>
            </a:r>
          </a:p>
          <a:p>
            <a:r>
              <a:rPr lang="nl-NL" dirty="0" smtClean="0"/>
              <a:t>Maken opdracht 1 t/m 12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Daarna: </a:t>
            </a:r>
            <a:br>
              <a:rPr lang="nl-NL" dirty="0" smtClean="0"/>
            </a:br>
            <a:r>
              <a:rPr lang="nl-NL" dirty="0" smtClean="0"/>
              <a:t>lezen blz. 35 t/m 39 </a:t>
            </a:r>
            <a:br>
              <a:rPr lang="nl-NL" dirty="0" smtClean="0"/>
            </a:br>
            <a:r>
              <a:rPr lang="nl-NL" dirty="0" smtClean="0"/>
              <a:t>maken bij </a:t>
            </a:r>
            <a:r>
              <a:rPr lang="nl-NL" dirty="0" err="1" smtClean="0"/>
              <a:t>behordende</a:t>
            </a:r>
            <a:r>
              <a:rPr lang="nl-NL" dirty="0" smtClean="0"/>
              <a:t> opdrachten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71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Structuur van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verschillende eigenschappen van de bodemstructuur benoemen, die van belang zijn voor de plantengroei;</a:t>
            </a:r>
          </a:p>
          <a:p>
            <a:r>
              <a:rPr lang="nl-NL" dirty="0" smtClean="0"/>
              <a:t>De verschillende structuurvormen toelichten;</a:t>
            </a:r>
          </a:p>
          <a:p>
            <a:r>
              <a:rPr lang="nl-NL" dirty="0" smtClean="0"/>
              <a:t>Manieren benoemen waarop je de bodemstructuur kun verbeteren.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1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typen verwering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Natuurkundige verwering:</a:t>
            </a:r>
            <a:br>
              <a:rPr lang="nl-NL" dirty="0" smtClean="0"/>
            </a:br>
            <a:r>
              <a:rPr lang="nl-NL" sz="2400" dirty="0" smtClean="0"/>
              <a:t>Verwering door onder andere wind en water. Er ontstaan hierbij geen nieuwe verbindingen. Grote deeltjes worden alleen kleiner. </a:t>
            </a:r>
            <a:endParaRPr lang="nl-NL" dirty="0" smtClean="0"/>
          </a:p>
          <a:p>
            <a:r>
              <a:rPr lang="nl-NL" dirty="0" smtClean="0"/>
              <a:t>Scheikundige verwering:</a:t>
            </a:r>
            <a:br>
              <a:rPr lang="nl-NL" dirty="0" smtClean="0"/>
            </a:br>
            <a:r>
              <a:rPr lang="nl-NL" sz="2400" dirty="0" smtClean="0"/>
              <a:t>Er vormen nieuwe (chemische) verbindingen. Denk aan kalksteen dat oplost in zuur water. </a:t>
            </a:r>
            <a:endParaRPr lang="nl-NL" dirty="0" smtClean="0"/>
          </a:p>
          <a:p>
            <a:r>
              <a:rPr lang="nl-NL" dirty="0" smtClean="0"/>
              <a:t>Biologische verwering:</a:t>
            </a:r>
            <a:br>
              <a:rPr lang="nl-NL" dirty="0" smtClean="0"/>
            </a:br>
            <a:r>
              <a:rPr lang="nl-NL" sz="2400" dirty="0" smtClean="0"/>
              <a:t>Bijvoorbeeld door druk van wortelen tegen gesteente.</a:t>
            </a: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10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Factoren die een rol spelen bij het bodemprofiel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nl-NL" dirty="0" smtClean="0"/>
              <a:t>Oxidatie</a:t>
            </a:r>
          </a:p>
          <a:p>
            <a:r>
              <a:rPr lang="nl-NL" dirty="0" smtClean="0"/>
              <a:t>Grondwater</a:t>
            </a:r>
          </a:p>
          <a:p>
            <a:r>
              <a:rPr lang="nl-NL" dirty="0" smtClean="0"/>
              <a:t>Sedimentatie</a:t>
            </a:r>
          </a:p>
          <a:p>
            <a:r>
              <a:rPr lang="nl-NL" dirty="0" smtClean="0"/>
              <a:t>Bodemleven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99992" y="1628800"/>
            <a:ext cx="3888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Organische stof komt vooral bovenin tot verwering, omdat hier voldoende zuurstof (en organisch materiaal) is .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96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Gley</a:t>
            </a:r>
            <a:r>
              <a:rPr lang="nl-NL" dirty="0" smtClean="0"/>
              <a:t> zone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00568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4 a. </a:t>
            </a:r>
            <a:r>
              <a:rPr lang="nl-NL" dirty="0"/>
              <a:t>Je ziet roestvlekken en roestvlammen. Je kunt hierdoor zien wat de hoogste en laagste grondwaterstand is (zomer en winter</a:t>
            </a:r>
            <a:r>
              <a:rPr lang="nl-NL" dirty="0" smtClean="0"/>
              <a:t>)</a:t>
            </a:r>
          </a:p>
          <a:p>
            <a:r>
              <a:rPr lang="nl-NL" dirty="0" smtClean="0"/>
              <a:t>4 b. </a:t>
            </a:r>
            <a:r>
              <a:rPr lang="nl-NL" dirty="0"/>
              <a:t>Door oxidatie van ijzer</a:t>
            </a: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8653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70" y="3140968"/>
            <a:ext cx="6322257" cy="84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01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Bodemtextuur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nl-NL" dirty="0"/>
              <a:t>a = D (veengrond)	</a:t>
            </a:r>
            <a:endParaRPr lang="nl-NL" dirty="0" smtClean="0"/>
          </a:p>
          <a:p>
            <a:r>
              <a:rPr lang="nl-NL" dirty="0" smtClean="0"/>
              <a:t>b </a:t>
            </a:r>
            <a:r>
              <a:rPr lang="nl-NL" dirty="0"/>
              <a:t>= C (kleigrond)	</a:t>
            </a:r>
            <a:endParaRPr lang="nl-NL" dirty="0" smtClean="0"/>
          </a:p>
          <a:p>
            <a:r>
              <a:rPr lang="nl-NL" dirty="0" smtClean="0"/>
              <a:t>c</a:t>
            </a:r>
            <a:r>
              <a:rPr lang="nl-NL" dirty="0"/>
              <a:t>= A (zandgrond)	</a:t>
            </a:r>
            <a:endParaRPr lang="nl-NL" dirty="0" smtClean="0"/>
          </a:p>
          <a:p>
            <a:r>
              <a:rPr lang="nl-NL" dirty="0" smtClean="0"/>
              <a:t>d </a:t>
            </a:r>
            <a:r>
              <a:rPr lang="nl-NL" dirty="0"/>
              <a:t>= B (zavelgrond)</a:t>
            </a:r>
          </a:p>
          <a:p>
            <a:r>
              <a:rPr lang="nl-NL" dirty="0"/>
              <a:t>e = A (zandgrond)</a:t>
            </a:r>
          </a:p>
          <a:p>
            <a:endParaRPr lang="nl-NL" dirty="0"/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49" y="1660489"/>
            <a:ext cx="517622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89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7	a	Klei is ontstaan uit verweerd gesteente met veel Kalium, Calcium en magnesium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  <a:p>
            <a:r>
              <a:rPr lang="nl-NL" dirty="0" smtClean="0"/>
              <a:t>7</a:t>
            </a:r>
            <a:r>
              <a:rPr lang="nl-NL" dirty="0"/>
              <a:t>	b	Kleigrond heeft een plaatstructuur en is daardoor heel stevig en moeilijk te bewerken.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376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8	Door organische stof of klei toe te voegen</a:t>
            </a:r>
          </a:p>
          <a:p>
            <a:r>
              <a:rPr lang="nl-NL" dirty="0"/>
              <a:t>9	In klei zitten meer voedingsstoffen (zie antwoord 7 a)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en-GB" dirty="0"/>
              <a:t>10	A = </a:t>
            </a:r>
            <a:r>
              <a:rPr lang="en-GB" dirty="0" err="1"/>
              <a:t>zand</a:t>
            </a:r>
            <a:r>
              <a:rPr lang="en-GB" dirty="0"/>
              <a:t> (11% </a:t>
            </a:r>
            <a:r>
              <a:rPr lang="en-GB" dirty="0" err="1"/>
              <a:t>slib</a:t>
            </a:r>
            <a:r>
              <a:rPr lang="en-GB" dirty="0"/>
              <a:t>, 74% </a:t>
            </a:r>
            <a:r>
              <a:rPr lang="en-GB" dirty="0" err="1"/>
              <a:t>zand</a:t>
            </a:r>
            <a:r>
              <a:rPr lang="en-GB" dirty="0"/>
              <a:t>)</a:t>
            </a:r>
            <a:endParaRPr lang="nl-NL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 </a:t>
            </a:r>
            <a:r>
              <a:rPr lang="en-GB" dirty="0"/>
              <a:t>= … </a:t>
            </a:r>
            <a:r>
              <a:rPr lang="nl-NL" dirty="0"/>
              <a:t>(45% slib, 44% zand)</a:t>
            </a:r>
          </a:p>
          <a:p>
            <a:pPr marL="0" indent="0">
              <a:buNone/>
            </a:pPr>
            <a:r>
              <a:rPr lang="nl-NL" dirty="0"/>
              <a:t>	C = klei (67% slib, 12% zand)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996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 (Bodemleven)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11	</a:t>
            </a:r>
            <a:r>
              <a:rPr lang="nl-NL" dirty="0" smtClean="0"/>
              <a:t>Reducenten</a:t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>12	</a:t>
            </a:r>
            <a:r>
              <a:rPr lang="nl-NL" u="sng" dirty="0"/>
              <a:t>Voorwaarden: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Voldoende water en zuurstof</a:t>
            </a:r>
            <a:br>
              <a:rPr lang="nl-NL" dirty="0"/>
            </a:br>
            <a:r>
              <a:rPr lang="nl-NL" dirty="0"/>
              <a:t>	Warmte </a:t>
            </a:r>
            <a:br>
              <a:rPr lang="nl-NL" dirty="0"/>
            </a:br>
            <a:r>
              <a:rPr lang="nl-NL" dirty="0"/>
              <a:t>	Organische materiaal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46310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325</Words>
  <Application>Microsoft Office PowerPoint</Application>
  <PresentationFormat>Diavoorstelling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Bodemkunde les 2</vt:lpstr>
      <vt:lpstr>Opbouw van de les</vt:lpstr>
      <vt:lpstr>Verschillende typen verwering</vt:lpstr>
      <vt:lpstr>Factoren die een rol spelen bij het bodemprofiel</vt:lpstr>
      <vt:lpstr>Gley zone</vt:lpstr>
      <vt:lpstr>Bodemtextuur</vt:lpstr>
      <vt:lpstr>Klei</vt:lpstr>
      <vt:lpstr>Klei</vt:lpstr>
      <vt:lpstr>Antwoorden (Bodemleven)</vt:lpstr>
      <vt:lpstr>Antwoorden</vt:lpstr>
      <vt:lpstr>Antwoorden</vt:lpstr>
      <vt:lpstr>Antwoorden</vt:lpstr>
      <vt:lpstr>Structuur van de bodem</vt:lpstr>
      <vt:lpstr>Wat is structuur?</vt:lpstr>
      <vt:lpstr>Verschillende structuren</vt:lpstr>
      <vt:lpstr>Kruimelstructuur</vt:lpstr>
      <vt:lpstr>Korrelstructuur</vt:lpstr>
      <vt:lpstr>Plaatstructuur</vt:lpstr>
      <vt:lpstr>Bepalen van de structuur</vt:lpstr>
      <vt:lpstr>PowerPoint-presentatie</vt:lpstr>
      <vt:lpstr>Opdrachten</vt:lpstr>
      <vt:lpstr>Structuur van de bodem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Bodemkunde les 2</dc:title>
  <dc:creator>Acer</dc:creator>
  <cp:lastModifiedBy>Acer</cp:lastModifiedBy>
  <cp:revision>7</cp:revision>
  <dcterms:created xsi:type="dcterms:W3CDTF">2018-02-11T11:23:08Z</dcterms:created>
  <dcterms:modified xsi:type="dcterms:W3CDTF">2018-02-11T12:55:57Z</dcterms:modified>
</cp:coreProperties>
</file>